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"/>
  </p:notesMasterIdLst>
  <p:sldIdLst>
    <p:sldId id="260" r:id="rId2"/>
    <p:sldId id="261" r:id="rId3"/>
    <p:sldId id="265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4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1B0F5-8F53-4BAF-842E-3D1331256C9D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8E0F4-6F94-4733-B7EC-D6C899C7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55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5F87-6628-5E41-9162-32AE7A846B7C}" type="datetime1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51BC-93AE-5F49-A1DF-06408C1D50BD}" type="datetime1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5E14-B53C-2747-8620-30332D5B3DCB}" type="datetime1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EFC4-EF18-6141-8307-26B2784877D1}" type="datetime1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F88D-8D0D-4444-B5DB-FE6648629137}" type="datetime1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DFA67-E2A1-E44F-A2E7-1CE53B8FF13F}" type="datetime1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B5DE7-A93D-5643-8324-2EB2A3F7E370}" type="datetime1">
              <a:rPr lang="en-US" smtClean="0"/>
              <a:t>4/5/19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971F-3406-8E4B-9C05-4EC9CA9035F0}" type="datetime1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546C-E217-2045-9D06-C9B86DB985F8}" type="datetime1">
              <a:rPr lang="en-US" smtClean="0"/>
              <a:t>4/5/19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F4022-2A0E-9246-808D-A515D5480928}" type="datetime1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A4D87-1B79-2345-8A84-24E11A36B9D1}" type="datetime1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C635F-1B4E-084F-ADC8-CDE70306B4BD}" type="datetime1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75999-CDF6-9B46-9F3F-7503503F82B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Gray 10in Header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09" y="0"/>
            <a:ext cx="9143391" cy="7985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65C1530-9994-4577-A899-F9553F97A471}"/>
              </a:ext>
            </a:extLst>
          </p:cNvPr>
          <p:cNvSpPr txBox="1">
            <a:spLocks/>
          </p:cNvSpPr>
          <p:nvPr/>
        </p:nvSpPr>
        <p:spPr>
          <a:xfrm>
            <a:off x="457199" y="1072381"/>
            <a:ext cx="8486275" cy="8318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Bahnschrift" panose="020B0502040204020203" pitchFamily="34" charset="0"/>
              </a:rPr>
              <a:t>IR Maps of Front and Back of Module Suspended in Air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ED311D-F187-4DDF-A719-C72949E3A856}"/>
              </a:ext>
            </a:extLst>
          </p:cNvPr>
          <p:cNvSpPr txBox="1">
            <a:spLocks/>
          </p:cNvSpPr>
          <p:nvPr/>
        </p:nvSpPr>
        <p:spPr>
          <a:xfrm>
            <a:off x="457201" y="2533492"/>
            <a:ext cx="4267199" cy="1687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Both images taken at 2.5W for 40 minutes from 4 inches using IR camera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Modules positioned vertically 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Temperature comparisons: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0983E-0685-4EEE-B3AB-C9DA2F32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7" y="2543224"/>
            <a:ext cx="1509357" cy="3493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77F59-C8E0-486D-9405-CE8BBDC8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051" y="2543224"/>
            <a:ext cx="1495562" cy="349324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1281F7-D617-4C7F-9B8B-21F8AB1A2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293"/>
              </p:ext>
            </p:extLst>
          </p:nvPr>
        </p:nvGraphicFramePr>
        <p:xfrm>
          <a:off x="608814" y="4277450"/>
          <a:ext cx="3963972" cy="15998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1324">
                  <a:extLst>
                    <a:ext uri="{9D8B030D-6E8A-4147-A177-3AD203B41FA5}">
                      <a16:colId xmlns:a16="http://schemas.microsoft.com/office/drawing/2014/main" val="3698658269"/>
                    </a:ext>
                  </a:extLst>
                </a:gridCol>
                <a:gridCol w="1321324">
                  <a:extLst>
                    <a:ext uri="{9D8B030D-6E8A-4147-A177-3AD203B41FA5}">
                      <a16:colId xmlns:a16="http://schemas.microsoft.com/office/drawing/2014/main" val="895720013"/>
                    </a:ext>
                  </a:extLst>
                </a:gridCol>
                <a:gridCol w="1321324">
                  <a:extLst>
                    <a:ext uri="{9D8B030D-6E8A-4147-A177-3AD203B41FA5}">
                      <a16:colId xmlns:a16="http://schemas.microsoft.com/office/drawing/2014/main" val="4131579502"/>
                    </a:ext>
                  </a:extLst>
                </a:gridCol>
              </a:tblGrid>
              <a:tr h="3999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53575"/>
                  </a:ext>
                </a:extLst>
              </a:tr>
              <a:tr h="399958"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26.1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º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Bahnschrift" panose="020B0502040204020203" pitchFamily="34" charset="0"/>
                        </a:rPr>
                        <a:t>46.1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º</a:t>
                      </a:r>
                      <a:r>
                        <a:rPr lang="en-US" dirty="0">
                          <a:latin typeface="Bahnschrift" panose="020B0502040204020203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3692"/>
                  </a:ext>
                </a:extLst>
              </a:tr>
              <a:tr h="399958"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64.0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º</a:t>
                      </a:r>
                      <a:r>
                        <a:rPr lang="en-US" dirty="0">
                          <a:latin typeface="Bahnschrift" panose="020B0502040204020203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Bahnschrift" panose="020B0502040204020203" pitchFamily="34" charset="0"/>
                        </a:rPr>
                        <a:t>67.3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º</a:t>
                      </a:r>
                      <a:r>
                        <a:rPr lang="en-US" dirty="0">
                          <a:latin typeface="Bahnschrift" panose="020B0502040204020203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857272"/>
                  </a:ext>
                </a:extLst>
              </a:tr>
              <a:tr h="399958"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48.5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º</a:t>
                      </a:r>
                      <a:r>
                        <a:rPr lang="en-US" dirty="0">
                          <a:latin typeface="Bahnschrift" panose="020B0502040204020203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53.7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º</a:t>
                      </a:r>
                      <a:r>
                        <a:rPr lang="en-US" dirty="0">
                          <a:latin typeface="Bahnschrift" panose="020B0502040204020203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0258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AAD7BC-0837-40E7-9C80-2D0457802A4E}"/>
              </a:ext>
            </a:extLst>
          </p:cNvPr>
          <p:cNvSpPr txBox="1"/>
          <p:nvPr/>
        </p:nvSpPr>
        <p:spPr>
          <a:xfrm>
            <a:off x="5073347" y="2036190"/>
            <a:ext cx="17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Front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3BC44-1AA0-4121-BC58-478CE4221663}"/>
              </a:ext>
            </a:extLst>
          </p:cNvPr>
          <p:cNvSpPr txBox="1"/>
          <p:nvPr/>
        </p:nvSpPr>
        <p:spPr>
          <a:xfrm>
            <a:off x="7084051" y="2018002"/>
            <a:ext cx="17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72012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65C1530-9994-4577-A899-F9553F97A471}"/>
              </a:ext>
            </a:extLst>
          </p:cNvPr>
          <p:cNvSpPr txBox="1">
            <a:spLocks/>
          </p:cNvSpPr>
          <p:nvPr/>
        </p:nvSpPr>
        <p:spPr>
          <a:xfrm>
            <a:off x="457199" y="1072381"/>
            <a:ext cx="8526379" cy="8318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Bahnschrift" panose="020B0502040204020203" pitchFamily="34" charset="0"/>
              </a:rPr>
              <a:t>Temperature over Power of Module Front Suspended in Air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ED311D-F187-4DDF-A719-C72949E3A856}"/>
              </a:ext>
            </a:extLst>
          </p:cNvPr>
          <p:cNvSpPr txBox="1">
            <a:spLocks/>
          </p:cNvSpPr>
          <p:nvPr/>
        </p:nvSpPr>
        <p:spPr>
          <a:xfrm>
            <a:off x="521369" y="2426014"/>
            <a:ext cx="3701839" cy="372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Min, max, and avg T of the front of one module, recorded three times for 0.5, 1, 1.5, 2, and 2.5 watts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ΔT/ΔW Slopes (Y=</a:t>
            </a:r>
            <a:r>
              <a:rPr lang="en-US" sz="2200" b="1" dirty="0" err="1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x+b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) allow for temperature extrapolation </a:t>
            </a:r>
          </a:p>
          <a:p>
            <a:pPr marL="914400" lvl="1" indent="-4572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Min: 0.96</a:t>
            </a:r>
          </a:p>
          <a:p>
            <a:pPr marL="914400" lvl="1" indent="-4572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Max: 15.92</a:t>
            </a:r>
          </a:p>
          <a:p>
            <a:pPr marL="914400" lvl="1" indent="-4572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Avg: 9.94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14CC6-13B2-45CF-88EB-C1FF7244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08" y="2346915"/>
            <a:ext cx="4769051" cy="357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8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D109-3EEE-1A4E-AEC4-CE83093F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7088"/>
            <a:ext cx="8229600" cy="692925"/>
          </a:xfrm>
        </p:spPr>
        <p:txBody>
          <a:bodyPr/>
          <a:lstStyle/>
          <a:p>
            <a:r>
              <a:rPr lang="en-US" dirty="0" err="1"/>
              <a:t>Coldbox</a:t>
            </a:r>
            <a:r>
              <a:rPr lang="en-US" dirty="0"/>
              <a:t> RTDs Calibration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ED3022-495F-724D-B82D-2AC1BA514E4A}"/>
              </a:ext>
            </a:extLst>
          </p:cNvPr>
          <p:cNvSpPr txBox="1">
            <a:spLocks/>
          </p:cNvSpPr>
          <p:nvPr/>
        </p:nvSpPr>
        <p:spPr>
          <a:xfrm>
            <a:off x="-1" y="1502346"/>
            <a:ext cx="4098852" cy="3239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RTDs Calibration setup (FLUKE E50 calibrator)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KEYSIGHT 34980A datalogger</a:t>
            </a:r>
            <a:endParaRPr lang="en-US" sz="2400" dirty="0"/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3-5 steady-state temperatures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Calibration curves for each RTD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3890E-EC7F-7A45-B3E1-065D4D9D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098851" y="1513495"/>
            <a:ext cx="2865475" cy="214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6282C6-185B-4643-B4C7-9D6C6B49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16049" y="1773772"/>
            <a:ext cx="2171404" cy="16285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0F2E73-1437-BF4F-8B60-965A30BA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142493" y="4188695"/>
            <a:ext cx="2859014" cy="21442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2C6F15-ACAD-E041-BA3A-24411FCC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068646" y="4188694"/>
            <a:ext cx="2618153" cy="1978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A0233F-5032-9642-8FFC-64C7EAE19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58878" y="4188693"/>
            <a:ext cx="2859017" cy="21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3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65C1530-9994-4577-A899-F9553F97A471}"/>
              </a:ext>
            </a:extLst>
          </p:cNvPr>
          <p:cNvSpPr txBox="1">
            <a:spLocks/>
          </p:cNvSpPr>
          <p:nvPr/>
        </p:nvSpPr>
        <p:spPr>
          <a:xfrm>
            <a:off x="457200" y="1072381"/>
            <a:ext cx="8229600" cy="8318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Bahnschrift" panose="020B0502040204020203" pitchFamily="34" charset="0"/>
              </a:rPr>
              <a:t>Mockup module testing with CO</a:t>
            </a:r>
            <a:r>
              <a:rPr lang="en-US" baseline="-25000" dirty="0">
                <a:latin typeface="Bahnschrift" panose="020B0502040204020203" pitchFamily="34" charset="0"/>
              </a:rPr>
              <a:t>2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ED311D-F187-4DDF-A719-C72949E3A856}"/>
              </a:ext>
            </a:extLst>
          </p:cNvPr>
          <p:cNvSpPr txBox="1">
            <a:spLocks/>
          </p:cNvSpPr>
          <p:nvPr/>
        </p:nvSpPr>
        <p:spPr>
          <a:xfrm>
            <a:off x="561109" y="2691463"/>
            <a:ext cx="5091545" cy="24174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Mockup-modules (M) attached to an aluminum block-CO</a:t>
            </a:r>
            <a:r>
              <a:rPr lang="en-US" sz="2200" baseline="-25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flow (heat sink S) </a:t>
            </a: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Several config. backing materials: S-M, S-graphite-M, S-Laird-M CF-M, CF-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Cf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-M, … </a:t>
            </a: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Several orientations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w.r.t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. cooling line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endParaRPr lang="en-US" sz="22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3D6CA-E02E-4DAA-B13D-5ED3B486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693311" y="3416513"/>
            <a:ext cx="1569584" cy="3014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82331-F001-9D4B-A478-B4EAA082F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39" y="1844921"/>
            <a:ext cx="3014928" cy="22215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1496FA-A0AA-1142-8C17-9ACFE85F61E3}"/>
              </a:ext>
            </a:extLst>
          </p:cNvPr>
          <p:cNvSpPr txBox="1"/>
          <p:nvPr/>
        </p:nvSpPr>
        <p:spPr>
          <a:xfrm>
            <a:off x="5559137" y="5725391"/>
            <a:ext cx="342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fiber(CF), Carbon foam (</a:t>
            </a:r>
            <a:r>
              <a:rPr lang="en-US" dirty="0" err="1"/>
              <a:t>Cf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4119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3557</TotalTime>
  <Words>184</Words>
  <Application>Microsoft Macintosh PowerPoint</Application>
  <PresentationFormat>On-screen Show (4:3)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Bahnschrift</vt:lpstr>
      <vt:lpstr>Calibri</vt:lpstr>
      <vt:lpstr>Office Theme</vt:lpstr>
      <vt:lpstr>PowerPoint Presentation</vt:lpstr>
      <vt:lpstr>PowerPoint Presentation</vt:lpstr>
      <vt:lpstr>Coldbox RTDs Calibration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Jeanne Butler</dc:creator>
  <cp:lastModifiedBy>Jose A. Monroy</cp:lastModifiedBy>
  <cp:revision>15</cp:revision>
  <dcterms:created xsi:type="dcterms:W3CDTF">2010-10-05T19:29:16Z</dcterms:created>
  <dcterms:modified xsi:type="dcterms:W3CDTF">2019-04-05T20:25:34Z</dcterms:modified>
</cp:coreProperties>
</file>